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65" r:id="rId3"/>
    <p:sldId id="257" r:id="rId4"/>
    <p:sldId id="259" r:id="rId5"/>
    <p:sldId id="258" r:id="rId6"/>
    <p:sldId id="269" r:id="rId7"/>
    <p:sldId id="267" r:id="rId8"/>
    <p:sldId id="268" r:id="rId9"/>
    <p:sldId id="261" r:id="rId10"/>
    <p:sldId id="262" r:id="rId11"/>
    <p:sldId id="266" r:id="rId12"/>
    <p:sldId id="263" r:id="rId1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F3C9A8-3623-494F-9163-2780363D53E3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EF50AC-655D-433C-A0E8-B8F11C6F5AA9}">
      <dgm:prSet phldrT="[Text]" custT="1"/>
      <dgm:spPr>
        <a:xfrm>
          <a:off x="4198462" y="-48728"/>
          <a:ext cx="2051260" cy="1025630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sz="2400" b="1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Create/Revise Program Learning </a:t>
          </a:r>
          <a:r>
            <a:rPr lang="en-US" sz="2400" b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Outcomes</a:t>
          </a:r>
        </a:p>
      </dgm:t>
    </dgm:pt>
    <dgm:pt modelId="{C2848459-2016-4327-B544-DE5843C99569}" type="parTrans" cxnId="{968C37EB-B864-48A8-A2EE-2699E102B303}">
      <dgm:prSet/>
      <dgm:spPr/>
      <dgm:t>
        <a:bodyPr/>
        <a:lstStyle/>
        <a:p>
          <a:endParaRPr lang="en-US"/>
        </a:p>
      </dgm:t>
    </dgm:pt>
    <dgm:pt modelId="{A0B7A2C3-6A53-41A4-81B0-41D73EC89848}" type="sibTrans" cxnId="{968C37EB-B864-48A8-A2EE-2699E102B303}">
      <dgm:prSet/>
      <dgm:spPr>
        <a:xfrm>
          <a:off x="3070395" y="-77968"/>
          <a:ext cx="4307394" cy="4307394"/>
        </a:xfrm>
        <a:solidFill>
          <a:srgbClr val="44546A">
            <a:lumMod val="40000"/>
            <a:lumOff val="60000"/>
          </a:srgbClr>
        </a:solidFill>
        <a:ln>
          <a:noFill/>
        </a:ln>
        <a:effectLst/>
      </dgm:spPr>
      <dgm:t>
        <a:bodyPr/>
        <a:lstStyle/>
        <a:p>
          <a:endParaRPr lang="en-US"/>
        </a:p>
      </dgm:t>
    </dgm:pt>
    <dgm:pt modelId="{39B07772-ADCB-4A6E-BC72-124FD8A3BE5E}">
      <dgm:prSet phldrT="[Text]" custT="1"/>
      <dgm:spPr>
        <a:xfrm>
          <a:off x="5936894" y="1375580"/>
          <a:ext cx="2132757" cy="1240869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sz="2400" b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Provide opportunities to </a:t>
          </a:r>
          <a:r>
            <a:rPr lang="en-US" sz="2400" b="1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learn</a:t>
          </a:r>
          <a:endParaRPr lang="en-US" sz="2400" b="1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44966FC2-FFBA-48A5-87CE-140368EEBD0E}" type="parTrans" cxnId="{7202CD33-686D-41C7-9094-000A2B0EF7BC}">
      <dgm:prSet/>
      <dgm:spPr/>
      <dgm:t>
        <a:bodyPr/>
        <a:lstStyle/>
        <a:p>
          <a:endParaRPr lang="en-US"/>
        </a:p>
      </dgm:t>
    </dgm:pt>
    <dgm:pt modelId="{3BBCABDF-BC2D-4CE6-BD9D-A04119A38645}" type="sibTrans" cxnId="{7202CD33-686D-41C7-9094-000A2B0EF7BC}">
      <dgm:prSet/>
      <dgm:spPr/>
      <dgm:t>
        <a:bodyPr/>
        <a:lstStyle/>
        <a:p>
          <a:endParaRPr lang="en-US"/>
        </a:p>
      </dgm:t>
    </dgm:pt>
    <dgm:pt modelId="{6FFDD5A6-CC25-4296-AA81-CFB7A3FEA7FE}">
      <dgm:prSet phldrT="[Text]" custT="1"/>
      <dgm:spPr>
        <a:xfrm>
          <a:off x="5384613" y="3173863"/>
          <a:ext cx="2296612" cy="1226202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sz="2400" b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Collect </a:t>
          </a:r>
          <a:r>
            <a:rPr lang="en-US" sz="2400" b="1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evidence of learning</a:t>
          </a:r>
          <a:endParaRPr lang="en-US" sz="2400" b="1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04D8DFC6-CD72-44BA-BF5A-F2C8E968964F}" type="parTrans" cxnId="{4F8B142F-DEF2-479D-9C03-619B176DD3A6}">
      <dgm:prSet/>
      <dgm:spPr/>
      <dgm:t>
        <a:bodyPr/>
        <a:lstStyle/>
        <a:p>
          <a:endParaRPr lang="en-US"/>
        </a:p>
      </dgm:t>
    </dgm:pt>
    <dgm:pt modelId="{51C59DC6-87F6-4A56-8EA4-643F19DD23B1}" type="sibTrans" cxnId="{4F8B142F-DEF2-479D-9C03-619B176DD3A6}">
      <dgm:prSet/>
      <dgm:spPr/>
      <dgm:t>
        <a:bodyPr/>
        <a:lstStyle/>
        <a:p>
          <a:endParaRPr lang="en-US"/>
        </a:p>
      </dgm:t>
    </dgm:pt>
    <dgm:pt modelId="{3A469630-D9E6-47A5-8E66-3436D8C4375C}">
      <dgm:prSet phldrT="[Text]" custT="1"/>
      <dgm:spPr>
        <a:xfrm>
          <a:off x="2840514" y="3212596"/>
          <a:ext cx="2210972" cy="1148736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sz="2400" b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Evaluate and </a:t>
          </a:r>
          <a:r>
            <a:rPr lang="en-US" sz="2400" b="1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interpret results</a:t>
          </a:r>
          <a:endParaRPr lang="en-US" sz="2400" b="1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0D20F901-A0A0-4D2F-B379-456B4B4C2A80}" type="parTrans" cxnId="{41AE251E-F981-461B-87EC-9FF1126DA972}">
      <dgm:prSet/>
      <dgm:spPr/>
      <dgm:t>
        <a:bodyPr/>
        <a:lstStyle/>
        <a:p>
          <a:endParaRPr lang="en-US"/>
        </a:p>
      </dgm:t>
    </dgm:pt>
    <dgm:pt modelId="{DFDA1E14-1F3C-45C2-95FF-5452D60A1202}" type="sibTrans" cxnId="{41AE251E-F981-461B-87EC-9FF1126DA972}">
      <dgm:prSet/>
      <dgm:spPr/>
      <dgm:t>
        <a:bodyPr/>
        <a:lstStyle/>
        <a:p>
          <a:endParaRPr lang="en-US"/>
        </a:p>
      </dgm:t>
    </dgm:pt>
    <dgm:pt modelId="{93EBEDFB-1579-4D44-A3B7-B993BE00B7A5}">
      <dgm:prSet phldrT="[Text]" custT="1"/>
      <dgm:spPr>
        <a:xfrm>
          <a:off x="2476685" y="1353577"/>
          <a:ext cx="1997928" cy="1284889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sz="2400" b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Use results for improvement</a:t>
          </a:r>
        </a:p>
      </dgm:t>
    </dgm:pt>
    <dgm:pt modelId="{A99A4376-52D6-4B9C-B435-D20290C10956}" type="parTrans" cxnId="{E0434D6F-03C5-41F0-8E9A-524674852776}">
      <dgm:prSet/>
      <dgm:spPr/>
      <dgm:t>
        <a:bodyPr/>
        <a:lstStyle/>
        <a:p>
          <a:endParaRPr lang="en-US"/>
        </a:p>
      </dgm:t>
    </dgm:pt>
    <dgm:pt modelId="{08461C66-4584-4D8D-8CF0-DBD558E3EB9F}" type="sibTrans" cxnId="{E0434D6F-03C5-41F0-8E9A-524674852776}">
      <dgm:prSet/>
      <dgm:spPr/>
      <dgm:t>
        <a:bodyPr/>
        <a:lstStyle/>
        <a:p>
          <a:endParaRPr lang="en-US"/>
        </a:p>
      </dgm:t>
    </dgm:pt>
    <dgm:pt modelId="{405F32CE-66D8-4CE0-B195-E754F16F4B40}" type="pres">
      <dgm:prSet presAssocID="{3CF3C9A8-3623-494F-9163-2780363D53E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2ACEA6-9E94-4BB0-A8CA-FFCB6D5DA7A4}" type="pres">
      <dgm:prSet presAssocID="{3CF3C9A8-3623-494F-9163-2780363D53E3}" presName="cycle" presStyleCnt="0"/>
      <dgm:spPr/>
    </dgm:pt>
    <dgm:pt modelId="{2B73CA09-DA7F-4241-AEF9-89646D6E4DD4}" type="pres">
      <dgm:prSet presAssocID="{F5EF50AC-655D-433C-A0E8-B8F11C6F5AA9}" presName="nodeFirstNode" presStyleLbl="node1" presStyleIdx="0" presStyleCnt="5" custScaleX="104819" custScaleY="13399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EF5C37F0-95EF-4C62-BE6F-EE36FA5AFF62}" type="pres">
      <dgm:prSet presAssocID="{A0B7A2C3-6A53-41A4-81B0-41D73EC89848}" presName="sibTransFirstNode" presStyleLbl="bgShp" presStyleIdx="0" presStyleCnt="1"/>
      <dgm:spPr>
        <a:prstGeom prst="circularArrow">
          <a:avLst>
            <a:gd name="adj1" fmla="val 5544"/>
            <a:gd name="adj2" fmla="val 330680"/>
            <a:gd name="adj3" fmla="val 13736417"/>
            <a:gd name="adj4" fmla="val 17410056"/>
            <a:gd name="adj5" fmla="val 5757"/>
          </a:avLst>
        </a:prstGeom>
      </dgm:spPr>
      <dgm:t>
        <a:bodyPr/>
        <a:lstStyle/>
        <a:p>
          <a:endParaRPr lang="en-US"/>
        </a:p>
      </dgm:t>
    </dgm:pt>
    <dgm:pt modelId="{07489E60-060C-4ECE-99B4-EBC1DB341C38}" type="pres">
      <dgm:prSet presAssocID="{39B07772-ADCB-4A6E-BC72-124FD8A3BE5E}" presName="nodeFollowingNodes" presStyleLbl="node1" presStyleIdx="1" presStyleCnt="5" custScaleX="103973" custScaleY="120986" custRadScaleRad="98273" custRadScaleInc="1379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70E6EC28-6940-41C7-AA20-7543BB59247C}" type="pres">
      <dgm:prSet presAssocID="{6FFDD5A6-CC25-4296-AA81-CFB7A3FEA7FE}" presName="nodeFollowingNodes" presStyleLbl="node1" presStyleIdx="2" presStyleCnt="5" custScaleX="111961" custScaleY="119556" custRadScaleRad="108301" custRadScaleInc="-857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6FA0F765-603B-48B4-9672-158BBE33C93B}" type="pres">
      <dgm:prSet presAssocID="{3A469630-D9E6-47A5-8E66-3436D8C4375C}" presName="nodeFollowingNodes" presStyleLbl="node1" presStyleIdx="3" presStyleCnt="5" custScaleX="107786" custScaleY="112003" custRadScaleRad="107207" custRadScaleInc="7448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4FE2A758-13DE-4360-8079-5AAA5F8C5786}" type="pres">
      <dgm:prSet presAssocID="{93EBEDFB-1579-4D44-A3B7-B993BE00B7A5}" presName="nodeFollowingNodes" presStyleLbl="node1" presStyleIdx="4" presStyleCnt="5" custScaleX="109739" custScaleY="124842" custRadScaleRad="96624" custRadScaleInc="-1351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5BD639F9-0B27-4157-A4B0-D4E2361AC5C1}" type="presOf" srcId="{6FFDD5A6-CC25-4296-AA81-CFB7A3FEA7FE}" destId="{70E6EC28-6940-41C7-AA20-7543BB59247C}" srcOrd="0" destOrd="0" presId="urn:microsoft.com/office/officeart/2005/8/layout/cycle3"/>
    <dgm:cxn modelId="{5E7EA3AD-6BC6-4875-ACD2-4B312D6683FE}" type="presOf" srcId="{39B07772-ADCB-4A6E-BC72-124FD8A3BE5E}" destId="{07489E60-060C-4ECE-99B4-EBC1DB341C38}" srcOrd="0" destOrd="0" presId="urn:microsoft.com/office/officeart/2005/8/layout/cycle3"/>
    <dgm:cxn modelId="{167F15D6-37FF-425B-8D27-06E8157613CD}" type="presOf" srcId="{A0B7A2C3-6A53-41A4-81B0-41D73EC89848}" destId="{EF5C37F0-95EF-4C62-BE6F-EE36FA5AFF62}" srcOrd="0" destOrd="0" presId="urn:microsoft.com/office/officeart/2005/8/layout/cycle3"/>
    <dgm:cxn modelId="{4F8B142F-DEF2-479D-9C03-619B176DD3A6}" srcId="{3CF3C9A8-3623-494F-9163-2780363D53E3}" destId="{6FFDD5A6-CC25-4296-AA81-CFB7A3FEA7FE}" srcOrd="2" destOrd="0" parTransId="{04D8DFC6-CD72-44BA-BF5A-F2C8E968964F}" sibTransId="{51C59DC6-87F6-4A56-8EA4-643F19DD23B1}"/>
    <dgm:cxn modelId="{41AE251E-F981-461B-87EC-9FF1126DA972}" srcId="{3CF3C9A8-3623-494F-9163-2780363D53E3}" destId="{3A469630-D9E6-47A5-8E66-3436D8C4375C}" srcOrd="3" destOrd="0" parTransId="{0D20F901-A0A0-4D2F-B379-456B4B4C2A80}" sibTransId="{DFDA1E14-1F3C-45C2-95FF-5452D60A1202}"/>
    <dgm:cxn modelId="{13087AE2-D093-4862-9B4B-8C9DA58EC8ED}" type="presOf" srcId="{93EBEDFB-1579-4D44-A3B7-B993BE00B7A5}" destId="{4FE2A758-13DE-4360-8079-5AAA5F8C5786}" srcOrd="0" destOrd="0" presId="urn:microsoft.com/office/officeart/2005/8/layout/cycle3"/>
    <dgm:cxn modelId="{52504F53-E314-4D41-8B99-98ED6B066BD9}" type="presOf" srcId="{3CF3C9A8-3623-494F-9163-2780363D53E3}" destId="{405F32CE-66D8-4CE0-B195-E754F16F4B40}" srcOrd="0" destOrd="0" presId="urn:microsoft.com/office/officeart/2005/8/layout/cycle3"/>
    <dgm:cxn modelId="{968C37EB-B864-48A8-A2EE-2699E102B303}" srcId="{3CF3C9A8-3623-494F-9163-2780363D53E3}" destId="{F5EF50AC-655D-433C-A0E8-B8F11C6F5AA9}" srcOrd="0" destOrd="0" parTransId="{C2848459-2016-4327-B544-DE5843C99569}" sibTransId="{A0B7A2C3-6A53-41A4-81B0-41D73EC89848}"/>
    <dgm:cxn modelId="{7202CD33-686D-41C7-9094-000A2B0EF7BC}" srcId="{3CF3C9A8-3623-494F-9163-2780363D53E3}" destId="{39B07772-ADCB-4A6E-BC72-124FD8A3BE5E}" srcOrd="1" destOrd="0" parTransId="{44966FC2-FFBA-48A5-87CE-140368EEBD0E}" sibTransId="{3BBCABDF-BC2D-4CE6-BD9D-A04119A38645}"/>
    <dgm:cxn modelId="{F377279A-F33D-460F-89EC-8FA010B4551E}" type="presOf" srcId="{3A469630-D9E6-47A5-8E66-3436D8C4375C}" destId="{6FA0F765-603B-48B4-9672-158BBE33C93B}" srcOrd="0" destOrd="0" presId="urn:microsoft.com/office/officeart/2005/8/layout/cycle3"/>
    <dgm:cxn modelId="{E0434D6F-03C5-41F0-8E9A-524674852776}" srcId="{3CF3C9A8-3623-494F-9163-2780363D53E3}" destId="{93EBEDFB-1579-4D44-A3B7-B993BE00B7A5}" srcOrd="4" destOrd="0" parTransId="{A99A4376-52D6-4B9C-B435-D20290C10956}" sibTransId="{08461C66-4584-4D8D-8CF0-DBD558E3EB9F}"/>
    <dgm:cxn modelId="{A5E09C8C-A63C-4254-AC1F-7D70A4D8DB80}" type="presOf" srcId="{F5EF50AC-655D-433C-A0E8-B8F11C6F5AA9}" destId="{2B73CA09-DA7F-4241-AEF9-89646D6E4DD4}" srcOrd="0" destOrd="0" presId="urn:microsoft.com/office/officeart/2005/8/layout/cycle3"/>
    <dgm:cxn modelId="{B87C0ABB-BF2A-4F4F-9683-EEBB9F012150}" type="presParOf" srcId="{405F32CE-66D8-4CE0-B195-E754F16F4B40}" destId="{3D2ACEA6-9E94-4BB0-A8CA-FFCB6D5DA7A4}" srcOrd="0" destOrd="0" presId="urn:microsoft.com/office/officeart/2005/8/layout/cycle3"/>
    <dgm:cxn modelId="{B2291A13-5681-4BE3-810D-C3D43476B338}" type="presParOf" srcId="{3D2ACEA6-9E94-4BB0-A8CA-FFCB6D5DA7A4}" destId="{2B73CA09-DA7F-4241-AEF9-89646D6E4DD4}" srcOrd="0" destOrd="0" presId="urn:microsoft.com/office/officeart/2005/8/layout/cycle3"/>
    <dgm:cxn modelId="{B33F81AD-594D-4C3C-8860-576D86082319}" type="presParOf" srcId="{3D2ACEA6-9E94-4BB0-A8CA-FFCB6D5DA7A4}" destId="{EF5C37F0-95EF-4C62-BE6F-EE36FA5AFF62}" srcOrd="1" destOrd="0" presId="urn:microsoft.com/office/officeart/2005/8/layout/cycle3"/>
    <dgm:cxn modelId="{4D68A9F8-B4E4-4D5F-8D65-BA593B6F8C69}" type="presParOf" srcId="{3D2ACEA6-9E94-4BB0-A8CA-FFCB6D5DA7A4}" destId="{07489E60-060C-4ECE-99B4-EBC1DB341C38}" srcOrd="2" destOrd="0" presId="urn:microsoft.com/office/officeart/2005/8/layout/cycle3"/>
    <dgm:cxn modelId="{5A8EC3B8-EEC4-430D-B71A-558851011338}" type="presParOf" srcId="{3D2ACEA6-9E94-4BB0-A8CA-FFCB6D5DA7A4}" destId="{70E6EC28-6940-41C7-AA20-7543BB59247C}" srcOrd="3" destOrd="0" presId="urn:microsoft.com/office/officeart/2005/8/layout/cycle3"/>
    <dgm:cxn modelId="{6E272C91-F932-4CD1-9E7C-8A571B6D3D47}" type="presParOf" srcId="{3D2ACEA6-9E94-4BB0-A8CA-FFCB6D5DA7A4}" destId="{6FA0F765-603B-48B4-9672-158BBE33C93B}" srcOrd="4" destOrd="0" presId="urn:microsoft.com/office/officeart/2005/8/layout/cycle3"/>
    <dgm:cxn modelId="{5B794E02-F018-47D6-9113-BAB5E9AD54F3}" type="presParOf" srcId="{3D2ACEA6-9E94-4BB0-A8CA-FFCB6D5DA7A4}" destId="{4FE2A758-13DE-4360-8079-5AAA5F8C5786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5C37F0-95EF-4C62-BE6F-EE36FA5AFF62}">
      <dsp:nvSpPr>
        <dsp:cNvPr id="0" name=""/>
        <dsp:cNvSpPr/>
      </dsp:nvSpPr>
      <dsp:spPr>
        <a:xfrm>
          <a:off x="2021374" y="-21306"/>
          <a:ext cx="4383490" cy="4383490"/>
        </a:xfrm>
        <a:prstGeom prst="circularArrow">
          <a:avLst>
            <a:gd name="adj1" fmla="val 5544"/>
            <a:gd name="adj2" fmla="val 330680"/>
            <a:gd name="adj3" fmla="val 13736417"/>
            <a:gd name="adj4" fmla="val 17410056"/>
            <a:gd name="adj5" fmla="val 5757"/>
          </a:avLst>
        </a:prstGeom>
        <a:solidFill>
          <a:srgbClr val="44546A">
            <a:lumMod val="40000"/>
            <a:lumOff val="6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73CA09-DA7F-4241-AEF9-89646D6E4DD4}">
      <dsp:nvSpPr>
        <dsp:cNvPr id="0" name=""/>
        <dsp:cNvSpPr/>
      </dsp:nvSpPr>
      <dsp:spPr>
        <a:xfrm>
          <a:off x="3131862" y="-136283"/>
          <a:ext cx="2162513" cy="1382179"/>
        </a:xfrm>
        <a:prstGeom prst="round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Create/Revise Program Learning </a:t>
          </a:r>
          <a:r>
            <a:rPr lang="en-US" sz="2400" b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Outcomes</a:t>
          </a:r>
        </a:p>
      </dsp:txBody>
      <dsp:txXfrm>
        <a:off x="3199334" y="-68811"/>
        <a:ext cx="2027569" cy="1247235"/>
      </dsp:txXfrm>
    </dsp:sp>
    <dsp:sp modelId="{07489E60-060C-4ECE-99B4-EBC1DB341C38}">
      <dsp:nvSpPr>
        <dsp:cNvPr id="0" name=""/>
        <dsp:cNvSpPr/>
      </dsp:nvSpPr>
      <dsp:spPr>
        <a:xfrm>
          <a:off x="4951202" y="1489784"/>
          <a:ext cx="2145059" cy="1248026"/>
        </a:xfrm>
        <a:prstGeom prst="round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Provide opportunities to </a:t>
          </a:r>
          <a:r>
            <a:rPr lang="en-US" sz="2400" b="1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learn</a:t>
          </a:r>
          <a:endParaRPr lang="en-US" sz="2400" b="1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5012126" y="1550708"/>
        <a:ext cx="2023211" cy="1126178"/>
      </dsp:txXfrm>
    </dsp:sp>
    <dsp:sp modelId="{70E6EC28-6940-41C7-AA20-7543BB59247C}">
      <dsp:nvSpPr>
        <dsp:cNvPr id="0" name=""/>
        <dsp:cNvSpPr/>
      </dsp:nvSpPr>
      <dsp:spPr>
        <a:xfrm>
          <a:off x="4390139" y="3319750"/>
          <a:ext cx="2309859" cy="1233275"/>
        </a:xfrm>
        <a:prstGeom prst="round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Collect </a:t>
          </a:r>
          <a:r>
            <a:rPr lang="en-US" sz="2400" b="1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evidence of learning</a:t>
          </a:r>
          <a:endParaRPr lang="en-US" sz="2400" b="1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4450343" y="3379954"/>
        <a:ext cx="2189451" cy="1112867"/>
      </dsp:txXfrm>
    </dsp:sp>
    <dsp:sp modelId="{6FA0F765-603B-48B4-9672-158BBE33C93B}">
      <dsp:nvSpPr>
        <dsp:cNvPr id="0" name=""/>
        <dsp:cNvSpPr/>
      </dsp:nvSpPr>
      <dsp:spPr>
        <a:xfrm>
          <a:off x="1800585" y="3358706"/>
          <a:ext cx="2223725" cy="1155362"/>
        </a:xfrm>
        <a:prstGeom prst="round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Evaluate and </a:t>
          </a:r>
          <a:r>
            <a:rPr lang="en-US" sz="2400" b="1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interpret results</a:t>
          </a:r>
          <a:endParaRPr lang="en-US" sz="2400" b="1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1856985" y="3415106"/>
        <a:ext cx="2110925" cy="1042562"/>
      </dsp:txXfrm>
    </dsp:sp>
    <dsp:sp modelId="{4FE2A758-13DE-4360-8079-5AAA5F8C5786}">
      <dsp:nvSpPr>
        <dsp:cNvPr id="0" name=""/>
        <dsp:cNvSpPr/>
      </dsp:nvSpPr>
      <dsp:spPr>
        <a:xfrm>
          <a:off x="1301778" y="1469903"/>
          <a:ext cx="2264017" cy="1287803"/>
        </a:xfrm>
        <a:prstGeom prst="round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Use results for improvement</a:t>
          </a:r>
        </a:p>
      </dsp:txBody>
      <dsp:txXfrm>
        <a:off x="1364643" y="1532768"/>
        <a:ext cx="2138287" cy="11620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B2019CF-344E-4505-9770-6E0D24F8186E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A60DFF4-ED53-47D3-9467-B863DBA81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85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0DFF4-ED53-47D3-9467-B863DBA81F0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92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658C-D739-4946-845F-F668CF3C02D9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6F7-D7EA-4DCE-942B-F5F62E390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05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658C-D739-4946-845F-F668CF3C02D9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6F7-D7EA-4DCE-942B-F5F62E390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863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658C-D739-4946-845F-F668CF3C02D9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6F7-D7EA-4DCE-942B-F5F62E390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10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58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2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1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315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85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773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8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658C-D739-4946-845F-F668CF3C02D9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6F7-D7EA-4DCE-942B-F5F62E390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630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9903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5944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627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658C-D739-4946-845F-F668CF3C02D9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6F7-D7EA-4DCE-942B-F5F62E390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07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658C-D739-4946-845F-F668CF3C02D9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6F7-D7EA-4DCE-942B-F5F62E390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29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658C-D739-4946-845F-F668CF3C02D9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6F7-D7EA-4DCE-942B-F5F62E390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057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658C-D739-4946-845F-F668CF3C02D9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6F7-D7EA-4DCE-942B-F5F62E390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520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658C-D739-4946-845F-F668CF3C02D9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6F7-D7EA-4DCE-942B-F5F62E390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18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658C-D739-4946-845F-F668CF3C02D9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6F7-D7EA-4DCE-942B-F5F62E390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77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658C-D739-4946-845F-F668CF3C02D9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6F7-D7EA-4DCE-942B-F5F62E390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924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658C-D739-4946-845F-F668CF3C02D9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B76F7-D7EA-4DCE-942B-F5F62E390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0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PP_BlueBase_SloGo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476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0149" y="1295401"/>
            <a:ext cx="7620000" cy="6096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Assessment Update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3/15/19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15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7829283"/>
              </p:ext>
            </p:extLst>
          </p:nvPr>
        </p:nvGraphicFramePr>
        <p:xfrm>
          <a:off x="1338072" y="963168"/>
          <a:ext cx="8366760" cy="4416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299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87470" y="40115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Current/Future Work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0849" y="1968348"/>
            <a:ext cx="10221239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800" dirty="0" smtClean="0"/>
              <a:t>Consider how our college systems, processes, and initiatives interact with assessment and how we can continue to develop better integration and support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800" dirty="0" smtClean="0"/>
              <a:t>Financial, technological, human resources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800" dirty="0" smtClean="0"/>
              <a:t>Are new students oriented to learning outcomes? In programs? In EFAs?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800" dirty="0" smtClean="0"/>
              <a:t>Curriculum Committee?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0774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Assessment Committee Mission/Charge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84370"/>
          </a:xfrm>
        </p:spPr>
        <p:txBody>
          <a:bodyPr>
            <a:normAutofit/>
          </a:bodyPr>
          <a:lstStyle/>
          <a:p>
            <a:pPr lvl="0">
              <a:spcBef>
                <a:spcPts val="1800"/>
              </a:spcBef>
            </a:pPr>
            <a:r>
              <a:rPr lang="en-US" dirty="0" smtClean="0"/>
              <a:t>Supports faculty-led academic assessment</a:t>
            </a:r>
          </a:p>
          <a:p>
            <a:pPr lvl="0">
              <a:spcBef>
                <a:spcPts val="1800"/>
              </a:spcBef>
            </a:pPr>
            <a:r>
              <a:rPr lang="en-US" dirty="0" smtClean="0"/>
              <a:t>Supports a culture of engagement in teaching and learning</a:t>
            </a:r>
            <a:endParaRPr lang="en-US" dirty="0"/>
          </a:p>
          <a:p>
            <a:pPr lvl="0">
              <a:spcBef>
                <a:spcPts val="1800"/>
              </a:spcBef>
            </a:pPr>
            <a:r>
              <a:rPr lang="en-US" dirty="0" smtClean="0"/>
              <a:t>Reviews CCC’s </a:t>
            </a:r>
            <a:r>
              <a:rPr lang="en-US" dirty="0"/>
              <a:t>assessment </a:t>
            </a:r>
            <a:r>
              <a:rPr lang="en-US" dirty="0" smtClean="0"/>
              <a:t>system, identifies effective aspects, and recommends areas for improvement and support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43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3984" y="0"/>
            <a:ext cx="11135637" cy="692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000" dirty="0" smtClean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Initial committee goal: identify what has been valuable so far and define a vision</a:t>
            </a:r>
            <a:endParaRPr lang="en-US" sz="4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ssessment should </a:t>
            </a:r>
          </a:p>
          <a:p>
            <a:pPr marL="800100" lvl="1" indent="-342900">
              <a:lnSpc>
                <a:spcPct val="115000"/>
              </a:lnSpc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upport student learning</a:t>
            </a:r>
          </a:p>
          <a:p>
            <a:pPr marL="800100" lvl="1" indent="-342900">
              <a:lnSpc>
                <a:spcPct val="115000"/>
              </a:lnSpc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rovide an opportunity for faculty to learn together and collaborate</a:t>
            </a:r>
          </a:p>
          <a:p>
            <a:pPr marL="800100" lvl="1" indent="-342900">
              <a:lnSpc>
                <a:spcPct val="115000"/>
              </a:lnSpc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increase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 shared understanding of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 learning goals so that we can provide a cohesive curriculum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 the decisions we make day to day about curriculum, teaching, college resources, and other issues</a:t>
            </a:r>
          </a:p>
        </p:txBody>
      </p:sp>
    </p:spTree>
    <p:extLst>
      <p:ext uri="{BB962C8B-B14F-4D97-AF65-F5344CB8AC3E}">
        <p14:creationId xmlns:p14="http://schemas.microsoft.com/office/powerpoint/2010/main" val="256356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Recent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1790" y="1690688"/>
            <a:ext cx="10368419" cy="30937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Aligned annual program report questions with our assessment vision, best practices, and accreditation standards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Provided summary report results to the Mission Fulfillment Committee</a:t>
            </a:r>
          </a:p>
          <a:p>
            <a:endParaRPr lang="en-US" dirty="0" smtClean="0"/>
          </a:p>
          <a:p>
            <a:r>
              <a:rPr lang="en-US" dirty="0" smtClean="0"/>
              <a:t>Contributed to and reviewed the Mid-cycle accreditation report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62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48 Assessment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Pre-college</a:t>
            </a:r>
          </a:p>
          <a:p>
            <a:pPr algn="ctr"/>
            <a:r>
              <a:rPr lang="en-US" dirty="0"/>
              <a:t>Academic support</a:t>
            </a:r>
          </a:p>
          <a:p>
            <a:pPr algn="ctr"/>
            <a:r>
              <a:rPr lang="en-US" dirty="0"/>
              <a:t>AAOT areas</a:t>
            </a:r>
          </a:p>
          <a:p>
            <a:pPr algn="ctr"/>
            <a:r>
              <a:rPr lang="en-US" dirty="0" smtClean="0"/>
              <a:t>CTE degrees and certificates</a:t>
            </a:r>
          </a:p>
          <a:p>
            <a:pPr algn="ctr"/>
            <a:r>
              <a:rPr lang="en-US" dirty="0" smtClean="0"/>
              <a:t>AS Transfer degrees</a:t>
            </a:r>
          </a:p>
        </p:txBody>
      </p:sp>
    </p:spTree>
    <p:extLst>
      <p:ext uri="{BB962C8B-B14F-4D97-AF65-F5344CB8AC3E}">
        <p14:creationId xmlns:p14="http://schemas.microsoft.com/office/powerpoint/2010/main" val="377856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16494"/>
              </p:ext>
            </p:extLst>
          </p:nvPr>
        </p:nvGraphicFramePr>
        <p:xfrm>
          <a:off x="674257" y="369456"/>
          <a:ext cx="10825015" cy="6003636"/>
        </p:xfrm>
        <a:graphic>
          <a:graphicData uri="http://schemas.openxmlformats.org/drawingml/2006/table">
            <a:tbl>
              <a:tblPr firstRow="1" firstCol="1" bandRow="1"/>
              <a:tblGrid>
                <a:gridCol w="3249361">
                  <a:extLst>
                    <a:ext uri="{9D8B030D-6E8A-4147-A177-3AD203B41FA5}">
                      <a16:colId xmlns:a16="http://schemas.microsoft.com/office/drawing/2014/main" val="941561897"/>
                    </a:ext>
                  </a:extLst>
                </a:gridCol>
                <a:gridCol w="1262609">
                  <a:extLst>
                    <a:ext uri="{9D8B030D-6E8A-4147-A177-3AD203B41FA5}">
                      <a16:colId xmlns:a16="http://schemas.microsoft.com/office/drawing/2014/main" val="1670938395"/>
                    </a:ext>
                  </a:extLst>
                </a:gridCol>
                <a:gridCol w="1262609">
                  <a:extLst>
                    <a:ext uri="{9D8B030D-6E8A-4147-A177-3AD203B41FA5}">
                      <a16:colId xmlns:a16="http://schemas.microsoft.com/office/drawing/2014/main" val="2605050498"/>
                    </a:ext>
                  </a:extLst>
                </a:gridCol>
                <a:gridCol w="1262609">
                  <a:extLst>
                    <a:ext uri="{9D8B030D-6E8A-4147-A177-3AD203B41FA5}">
                      <a16:colId xmlns:a16="http://schemas.microsoft.com/office/drawing/2014/main" val="2033142493"/>
                    </a:ext>
                  </a:extLst>
                </a:gridCol>
                <a:gridCol w="1262609">
                  <a:extLst>
                    <a:ext uri="{9D8B030D-6E8A-4147-A177-3AD203B41FA5}">
                      <a16:colId xmlns:a16="http://schemas.microsoft.com/office/drawing/2014/main" val="1213830244"/>
                    </a:ext>
                  </a:extLst>
                </a:gridCol>
                <a:gridCol w="1262609">
                  <a:extLst>
                    <a:ext uri="{9D8B030D-6E8A-4147-A177-3AD203B41FA5}">
                      <a16:colId xmlns:a16="http://schemas.microsoft.com/office/drawing/2014/main" val="1433570295"/>
                    </a:ext>
                  </a:extLst>
                </a:gridCol>
                <a:gridCol w="1262609">
                  <a:extLst>
                    <a:ext uri="{9D8B030D-6E8A-4147-A177-3AD203B41FA5}">
                      <a16:colId xmlns:a16="http://schemas.microsoft.com/office/drawing/2014/main" val="4025186006"/>
                    </a:ext>
                  </a:extLst>
                </a:gridCol>
              </a:tblGrid>
              <a:tr h="73844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2015-16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2016-17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2017-18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2901404"/>
                  </a:ext>
                </a:extLst>
              </a:tr>
              <a:tr h="15270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# of Programs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% of Programs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# of Programs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% of Programs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# of Programs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% of Programs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301781"/>
                  </a:ext>
                </a:extLst>
              </a:tr>
              <a:tr h="15228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Program Learning Outcomes (PLOs)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48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48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48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167569"/>
                  </a:ext>
                </a:extLst>
              </a:tr>
              <a:tr h="7384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Curriculum Maps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47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98%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48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632000"/>
                  </a:ext>
                </a:extLst>
              </a:tr>
              <a:tr h="7384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Assessment Plan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en-US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42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88%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45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94%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028352"/>
                  </a:ext>
                </a:extLst>
              </a:tr>
              <a:tr h="7384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Annual Report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en-US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42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88%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92%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153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93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738110"/>
              </p:ext>
            </p:extLst>
          </p:nvPr>
        </p:nvGraphicFramePr>
        <p:xfrm>
          <a:off x="304799" y="130373"/>
          <a:ext cx="11018982" cy="6580476"/>
        </p:xfrm>
        <a:graphic>
          <a:graphicData uri="http://schemas.openxmlformats.org/drawingml/2006/table">
            <a:tbl>
              <a:tblPr firstRow="1" firstCol="1" bandRow="1"/>
              <a:tblGrid>
                <a:gridCol w="6234546">
                  <a:extLst>
                    <a:ext uri="{9D8B030D-6E8A-4147-A177-3AD203B41FA5}">
                      <a16:colId xmlns:a16="http://schemas.microsoft.com/office/drawing/2014/main" val="3777935348"/>
                    </a:ext>
                  </a:extLst>
                </a:gridCol>
                <a:gridCol w="4784436">
                  <a:extLst>
                    <a:ext uri="{9D8B030D-6E8A-4147-A177-3AD203B41FA5}">
                      <a16:colId xmlns:a16="http://schemas.microsoft.com/office/drawing/2014/main" val="752957275"/>
                    </a:ext>
                  </a:extLst>
                </a:gridCol>
              </a:tblGrid>
              <a:tr h="1352453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Examples of Assessment Measures Used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2016-2018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963914"/>
                  </a:ext>
                </a:extLst>
              </a:tr>
              <a:tr h="8114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Direct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Indirect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8528648"/>
                  </a:ext>
                </a:extLst>
              </a:tr>
              <a:tr h="4277950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PLO-aligned course assignment evaluated using a rubric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Portfolio of student work evaluated using a rubric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 performance evaluated using a rubric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External exam, such as for certification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Course exam questions aligned with PLO(s)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 survey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 self-reflection as part of a portfolio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Employment data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Employer survey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6663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792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178955"/>
              </p:ext>
            </p:extLst>
          </p:nvPr>
        </p:nvGraphicFramePr>
        <p:xfrm>
          <a:off x="457388" y="1865745"/>
          <a:ext cx="11046311" cy="4424218"/>
        </p:xfrm>
        <a:graphic>
          <a:graphicData uri="http://schemas.openxmlformats.org/drawingml/2006/table">
            <a:tbl>
              <a:tblPr firstRow="1" firstCol="1" bandRow="1"/>
              <a:tblGrid>
                <a:gridCol w="9746745">
                  <a:extLst>
                    <a:ext uri="{9D8B030D-6E8A-4147-A177-3AD203B41FA5}">
                      <a16:colId xmlns:a16="http://schemas.microsoft.com/office/drawing/2014/main" val="539281341"/>
                    </a:ext>
                  </a:extLst>
                </a:gridCol>
                <a:gridCol w="1299566">
                  <a:extLst>
                    <a:ext uri="{9D8B030D-6E8A-4147-A177-3AD203B41FA5}">
                      <a16:colId xmlns:a16="http://schemas.microsoft.com/office/drawing/2014/main" val="391664986"/>
                    </a:ext>
                  </a:extLst>
                </a:gridCol>
              </a:tblGrid>
              <a:tr h="14377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Allotted time on regularly scheduled meeting agendas (department meeting or other) for assessment items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1337090"/>
                  </a:ext>
                </a:extLst>
              </a:tr>
              <a:tr h="14932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Created a shared drive or other space available to program faculty to keep assessment documents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3967951"/>
                  </a:ext>
                </a:extLst>
              </a:tr>
              <a:tr h="14932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Used technology tools, such as </a:t>
                      </a:r>
                      <a:r>
                        <a:rPr lang="en-US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Qualtrics</a:t>
                      </a: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or Excel, as part of our assessment process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06916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52944" y="332509"/>
            <a:ext cx="985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Examples of activities we asked about in the annual report</a:t>
            </a:r>
          </a:p>
          <a:p>
            <a:pPr algn="ctr"/>
            <a:r>
              <a:rPr lang="en-US" sz="3200" dirty="0" smtClean="0"/>
              <a:t>Results for 2017-18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4911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2421" y="1387213"/>
            <a:ext cx="4547992" cy="35730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88%</a:t>
            </a:r>
            <a:r>
              <a:rPr lang="en-US" sz="2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teams learned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something from program assessment that informed decisions designed to improve student learning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74289" y="541716"/>
            <a:ext cx="6225436" cy="5890399"/>
          </a:xfrm>
        </p:spPr>
        <p:txBody>
          <a:bodyPr>
            <a:noAutofit/>
          </a:bodyPr>
          <a:lstStyle/>
          <a:p>
            <a:pPr marL="0" lvl="0" indent="0">
              <a:spcBef>
                <a:spcPts val="1200"/>
              </a:spcBef>
              <a:buNone/>
            </a:pPr>
            <a:r>
              <a:rPr lang="en-US" dirty="0" smtClean="0"/>
              <a:t>…such as</a:t>
            </a:r>
          </a:p>
          <a:p>
            <a:pPr marL="285750" lvl="0" indent="-285750">
              <a:spcBef>
                <a:spcPts val="1200"/>
              </a:spcBef>
            </a:pPr>
            <a:r>
              <a:rPr lang="en-US" dirty="0" smtClean="0"/>
              <a:t>Better </a:t>
            </a:r>
            <a:r>
              <a:rPr lang="en-US" dirty="0"/>
              <a:t>communicate learning outcomes and expectations to students</a:t>
            </a:r>
          </a:p>
          <a:p>
            <a:pPr marL="285750" lvl="0" indent="-285750">
              <a:spcBef>
                <a:spcPts val="1200"/>
              </a:spcBef>
            </a:pPr>
            <a:r>
              <a:rPr lang="en-US" dirty="0"/>
              <a:t>Revise assignments to better support expected learning outcomes</a:t>
            </a:r>
          </a:p>
          <a:p>
            <a:pPr marL="285750" lvl="0" indent="-285750">
              <a:spcBef>
                <a:spcPts val="1200"/>
              </a:spcBef>
            </a:pPr>
            <a:r>
              <a:rPr lang="en-US" dirty="0"/>
              <a:t>Add or improve opportunities for targeted practice and feedback (assignments, activities)</a:t>
            </a:r>
          </a:p>
          <a:p>
            <a:pPr marL="285750" lvl="0" indent="-285750">
              <a:spcBef>
                <a:spcPts val="1200"/>
              </a:spcBef>
            </a:pPr>
            <a:r>
              <a:rPr lang="en-US" dirty="0"/>
              <a:t>Add a course or change the course sequence</a:t>
            </a:r>
          </a:p>
          <a:p>
            <a:pPr marL="285750" lvl="0" indent="-285750">
              <a:spcBef>
                <a:spcPts val="1200"/>
              </a:spcBef>
            </a:pPr>
            <a:r>
              <a:rPr lang="en-US" dirty="0"/>
              <a:t>Revise Program Learning Outcomes to more accurately reflect what students need for success after the program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06872" y="5573018"/>
            <a:ext cx="22296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</a:rPr>
              <a:t>23%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2800" dirty="0" smtClean="0"/>
              <a:t>(11 programs)</a:t>
            </a:r>
            <a:endParaRPr lang="en-US" sz="2800" dirty="0"/>
          </a:p>
        </p:txBody>
      </p:sp>
      <p:sp>
        <p:nvSpPr>
          <p:cNvPr id="8" name="Right Arrow 7"/>
          <p:cNvSpPr/>
          <p:nvPr/>
        </p:nvSpPr>
        <p:spPr>
          <a:xfrm rot="20651880">
            <a:off x="5009707" y="5753071"/>
            <a:ext cx="571812" cy="25473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12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1745</TotalTime>
  <Words>492</Words>
  <Application>Microsoft Office PowerPoint</Application>
  <PresentationFormat>Widescreen</PresentationFormat>
  <Paragraphs>105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1_Office Theme</vt:lpstr>
      <vt:lpstr>Assessment Update 3/15/19  </vt:lpstr>
      <vt:lpstr>Assessment Committee Mission/Charge</vt:lpstr>
      <vt:lpstr>PowerPoint Presentation</vt:lpstr>
      <vt:lpstr>Recent Work</vt:lpstr>
      <vt:lpstr>48 Assessment Teams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Clackamas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A Carney</dc:creator>
  <cp:lastModifiedBy>Megan Feagles</cp:lastModifiedBy>
  <cp:revision>56</cp:revision>
  <cp:lastPrinted>2019-03-14T18:52:49Z</cp:lastPrinted>
  <dcterms:created xsi:type="dcterms:W3CDTF">2019-03-13T20:14:30Z</dcterms:created>
  <dcterms:modified xsi:type="dcterms:W3CDTF">2019-03-19T15:35:01Z</dcterms:modified>
</cp:coreProperties>
</file>